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4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6" r:id="rId17"/>
    <p:sldId id="270" r:id="rId18"/>
    <p:sldId id="268" r:id="rId19"/>
    <p:sldId id="269" r:id="rId20"/>
    <p:sldId id="26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8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0782158-7AF3-42B8-A95E-9AE7AC80B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52" y="2276872"/>
            <a:ext cx="2162090" cy="15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F0A139-8303-4E02-94E1-3E5DCC6D7B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84368" y="5864550"/>
            <a:ext cx="1080120" cy="7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A095BB-9E14-41BA-8B39-32305A460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1842" y="620688"/>
            <a:ext cx="1800316" cy="13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Medicina Emergenza-Urgenza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Fernando Rizzello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 - DIMEC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5229200"/>
            <a:ext cx="445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Emergenza d’Urgenza</a:t>
            </a:r>
          </a:p>
          <a:p>
            <a:r>
              <a:rPr lang="it-IT" dirty="0"/>
              <a:t>Direttore: Dott.ssa Raffaella Francesconi</a:t>
            </a:r>
          </a:p>
        </p:txBody>
      </p:sp>
      <p:pic>
        <p:nvPicPr>
          <p:cNvPr id="3" name="Immagine 2" descr="Schermata 2023-05-28 alle 23.40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4925" r="28641" b="10858"/>
          <a:stretch/>
        </p:blipFill>
        <p:spPr>
          <a:xfrm>
            <a:off x="251520" y="1844825"/>
            <a:ext cx="4351803" cy="338437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2411760" y="4221088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ff336f2665fe8bd02bf108a99b6df90e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8504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5229200"/>
            <a:ext cx="457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Emergenza d’Urgenza</a:t>
            </a:r>
          </a:p>
          <a:p>
            <a:r>
              <a:rPr lang="it-IT" dirty="0"/>
              <a:t>Direttore: Dott.ssa Tiziana Perin</a:t>
            </a:r>
          </a:p>
        </p:txBody>
      </p:sp>
      <p:pic>
        <p:nvPicPr>
          <p:cNvPr id="3" name="Immagine 2" descr="Schermata 2023-05-28 alle 23.40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4925" r="28641" b="10858"/>
          <a:stretch/>
        </p:blipFill>
        <p:spPr>
          <a:xfrm>
            <a:off x="251520" y="1844825"/>
            <a:ext cx="4351803" cy="338437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067944" y="4725144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ngresso-infer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5229200"/>
            <a:ext cx="337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Medicina Interna</a:t>
            </a:r>
          </a:p>
          <a:p>
            <a:r>
              <a:rPr lang="it-IT" dirty="0"/>
              <a:t>Direttore: Prof. Marco Domenicali</a:t>
            </a:r>
          </a:p>
        </p:txBody>
      </p:sp>
      <p:pic>
        <p:nvPicPr>
          <p:cNvPr id="3" name="Immagine 2" descr="Schermata 2023-05-28 alle 23.40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4925" r="28641" b="10858"/>
          <a:stretch/>
        </p:blipFill>
        <p:spPr>
          <a:xfrm>
            <a:off x="251520" y="1844825"/>
            <a:ext cx="4351803" cy="338437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2195736" y="2204864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O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15" y="1844824"/>
            <a:ext cx="4458687" cy="33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pic>
        <p:nvPicPr>
          <p:cNvPr id="4" name="Immagine 3" descr="Schermata 2023-05-28 alle 23.45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2682" r="5448" b="7800"/>
          <a:stretch/>
        </p:blipFill>
        <p:spPr>
          <a:xfrm>
            <a:off x="467544" y="1196752"/>
            <a:ext cx="8352928" cy="454959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331640" y="1844824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971600" y="1484784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259632" y="1484784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131840" y="2852936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067944" y="3429000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004048" y="4005064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012160" y="2348880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228184" y="4653136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8100392" y="5229200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8" idx="6"/>
            <a:endCxn id="13" idx="1"/>
          </p:cNvCxnSpPr>
          <p:nvPr/>
        </p:nvCxnSpPr>
        <p:spPr>
          <a:xfrm>
            <a:off x="1763688" y="2060848"/>
            <a:ext cx="1431424" cy="855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8" idx="7"/>
            <a:endCxn id="16" idx="2"/>
          </p:cNvCxnSpPr>
          <p:nvPr/>
        </p:nvCxnSpPr>
        <p:spPr>
          <a:xfrm>
            <a:off x="1700416" y="1908096"/>
            <a:ext cx="4311744" cy="656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3" idx="6"/>
            <a:endCxn id="14" idx="1"/>
          </p:cNvCxnSpPr>
          <p:nvPr/>
        </p:nvCxnSpPr>
        <p:spPr>
          <a:xfrm>
            <a:off x="3563888" y="3068960"/>
            <a:ext cx="567328" cy="42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14" idx="6"/>
            <a:endCxn id="15" idx="1"/>
          </p:cNvCxnSpPr>
          <p:nvPr/>
        </p:nvCxnSpPr>
        <p:spPr>
          <a:xfrm>
            <a:off x="4499992" y="3645024"/>
            <a:ext cx="567328" cy="42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15" idx="6"/>
            <a:endCxn id="17" idx="1"/>
          </p:cNvCxnSpPr>
          <p:nvPr/>
        </p:nvCxnSpPr>
        <p:spPr>
          <a:xfrm>
            <a:off x="5436096" y="4221088"/>
            <a:ext cx="855360" cy="495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7" idx="5"/>
            <a:endCxn id="18" idx="2"/>
          </p:cNvCxnSpPr>
          <p:nvPr/>
        </p:nvCxnSpPr>
        <p:spPr>
          <a:xfrm>
            <a:off x="6596960" y="5021912"/>
            <a:ext cx="1503432" cy="42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7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1052736"/>
            <a:ext cx="8424862" cy="4320381"/>
          </a:xfrm>
        </p:spPr>
        <p:txBody>
          <a:bodyPr/>
          <a:lstStyle/>
          <a:p>
            <a:r>
              <a:rPr lang="it-IT" sz="1400" dirty="0"/>
              <a:t>Avere partecipato, per almeno 3 anni, all’attività medica - compresi i turni di guardia diurni, notturni e festivi - nelle strutture di Emergenza-Accettazione- e nelle strutture collegate- identificate nell’ambito della rete formativa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partecipato</a:t>
            </a:r>
            <a:r>
              <a:rPr lang="nb-NO" sz="1400" dirty="0"/>
              <a:t> </a:t>
            </a:r>
            <a:r>
              <a:rPr lang="nb-NO" sz="1400" dirty="0" err="1"/>
              <a:t>attivamente</a:t>
            </a:r>
            <a:r>
              <a:rPr lang="nb-NO" sz="1400" dirty="0"/>
              <a:t> alla </a:t>
            </a:r>
            <a:r>
              <a:rPr lang="nb-NO" sz="1400" dirty="0" err="1"/>
              <a:t>gestione</a:t>
            </a:r>
            <a:r>
              <a:rPr lang="nb-NO" sz="1400" dirty="0"/>
              <a:t> di </a:t>
            </a:r>
            <a:r>
              <a:rPr lang="nb-NO" sz="1400" dirty="0" err="1"/>
              <a:t>traumatizzati</a:t>
            </a:r>
            <a:r>
              <a:rPr lang="nb-NO" sz="1400" dirty="0"/>
              <a:t> </a:t>
            </a:r>
            <a:r>
              <a:rPr lang="nb-NO" sz="1400" dirty="0" err="1"/>
              <a:t>maggiori</a:t>
            </a:r>
            <a:r>
              <a:rPr lang="nb-NO" sz="1400" dirty="0"/>
              <a:t> e </a:t>
            </a:r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gestire</a:t>
            </a:r>
            <a:r>
              <a:rPr lang="nb-NO" sz="1400" dirty="0"/>
              <a:t> il “Trauma Team”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trascorso</a:t>
            </a:r>
            <a:r>
              <a:rPr lang="nb-NO" sz="1400" dirty="0"/>
              <a:t> </a:t>
            </a:r>
            <a:r>
              <a:rPr lang="nb-NO" sz="1400" dirty="0" err="1"/>
              <a:t>almeno</a:t>
            </a:r>
            <a:r>
              <a:rPr lang="nb-NO" sz="1400" dirty="0"/>
              <a:t> 3 </a:t>
            </a:r>
            <a:r>
              <a:rPr lang="nb-NO" sz="1400" dirty="0" err="1"/>
              <a:t>settimane</a:t>
            </a:r>
            <a:r>
              <a:rPr lang="nb-NO" sz="1400" dirty="0"/>
              <a:t> </a:t>
            </a:r>
            <a:r>
              <a:rPr lang="nb-NO" sz="1400" dirty="0" err="1"/>
              <a:t>all’anno</a:t>
            </a:r>
            <a:r>
              <a:rPr lang="nb-NO" sz="1400" dirty="0"/>
              <a:t> in </a:t>
            </a:r>
            <a:r>
              <a:rPr lang="nb-NO" sz="1400" dirty="0" err="1"/>
              <a:t>turni</a:t>
            </a:r>
            <a:r>
              <a:rPr lang="nb-NO" sz="1400" dirty="0"/>
              <a:t> di </a:t>
            </a:r>
            <a:r>
              <a:rPr lang="nb-NO" sz="1400" dirty="0" err="1"/>
              <a:t>emergenza</a:t>
            </a:r>
            <a:r>
              <a:rPr lang="nb-NO" sz="1400" dirty="0"/>
              <a:t> territoriale</a:t>
            </a:r>
          </a:p>
          <a:p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eseguito</a:t>
            </a:r>
            <a:r>
              <a:rPr lang="nb-NO" sz="1400" dirty="0"/>
              <a:t> </a:t>
            </a:r>
            <a:r>
              <a:rPr lang="nb-NO" sz="1400" dirty="0" err="1"/>
              <a:t>ventilazioni</a:t>
            </a:r>
            <a:r>
              <a:rPr lang="nb-NO" sz="1400" dirty="0"/>
              <a:t> con </a:t>
            </a:r>
            <a:r>
              <a:rPr lang="nb-NO" sz="1400" dirty="0" err="1"/>
              <a:t>pallone</a:t>
            </a:r>
            <a:r>
              <a:rPr lang="nb-NO" sz="1400" dirty="0"/>
              <a:t> di </a:t>
            </a:r>
            <a:r>
              <a:rPr lang="nb-NO" sz="1400" dirty="0" err="1"/>
              <a:t>Ambu</a:t>
            </a:r>
            <a:r>
              <a:rPr lang="nb-NO" sz="1400" dirty="0"/>
              <a:t>* 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eseguito</a:t>
            </a:r>
            <a:r>
              <a:rPr lang="nb-NO" sz="1400" dirty="0"/>
              <a:t> </a:t>
            </a:r>
            <a:r>
              <a:rPr lang="nb-NO" sz="1400" dirty="0" err="1"/>
              <a:t>intubazioni</a:t>
            </a:r>
            <a:r>
              <a:rPr lang="nb-NO" sz="1400" dirty="0"/>
              <a:t> </a:t>
            </a:r>
            <a:r>
              <a:rPr lang="nb-NO" sz="1400" dirty="0" err="1"/>
              <a:t>oro-tracheali</a:t>
            </a:r>
            <a:r>
              <a:rPr lang="nb-NO" sz="1400" dirty="0"/>
              <a:t> in </a:t>
            </a:r>
            <a:r>
              <a:rPr lang="nb-NO" sz="1400" dirty="0" err="1"/>
              <a:t>urgenza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posizionato</a:t>
            </a:r>
            <a:r>
              <a:rPr lang="nb-NO" sz="1400" dirty="0"/>
              <a:t> </a:t>
            </a:r>
            <a:r>
              <a:rPr lang="nb-NO" sz="1400" dirty="0" err="1"/>
              <a:t>cateteri</a:t>
            </a:r>
            <a:r>
              <a:rPr lang="nb-NO" sz="1400" dirty="0"/>
              <a:t> </a:t>
            </a:r>
            <a:r>
              <a:rPr lang="nb-NO" sz="1400" dirty="0" err="1"/>
              <a:t>venosi</a:t>
            </a:r>
            <a:r>
              <a:rPr lang="nb-NO" sz="1400" dirty="0"/>
              <a:t> </a:t>
            </a:r>
            <a:r>
              <a:rPr lang="nb-NO" sz="1400" dirty="0" err="1"/>
              <a:t>centrali</a:t>
            </a:r>
            <a:r>
              <a:rPr lang="nb-NO" sz="1400" dirty="0"/>
              <a:t> (</a:t>
            </a:r>
            <a:r>
              <a:rPr lang="nb-NO" sz="1400" dirty="0" err="1"/>
              <a:t>giugulare</a:t>
            </a:r>
            <a:r>
              <a:rPr lang="nb-NO" sz="1400" dirty="0"/>
              <a:t> </a:t>
            </a:r>
            <a:r>
              <a:rPr lang="nb-NO" sz="1400" dirty="0" err="1"/>
              <a:t>interna</a:t>
            </a:r>
            <a:r>
              <a:rPr lang="nb-NO" sz="1400" dirty="0"/>
              <a:t>, </a:t>
            </a:r>
            <a:r>
              <a:rPr lang="nb-NO" sz="1400" dirty="0" err="1"/>
              <a:t>succlavia</a:t>
            </a:r>
            <a:r>
              <a:rPr lang="nb-NO" sz="1400" dirty="0"/>
              <a:t> e femorale)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posizionato</a:t>
            </a:r>
            <a:r>
              <a:rPr lang="nb-NO" sz="1400" dirty="0"/>
              <a:t> </a:t>
            </a:r>
            <a:r>
              <a:rPr lang="nb-NO" sz="1400" dirty="0" err="1"/>
              <a:t>agocannule</a:t>
            </a:r>
            <a:r>
              <a:rPr lang="nb-NO" sz="1400" dirty="0"/>
              <a:t> </a:t>
            </a:r>
            <a:r>
              <a:rPr lang="nb-NO" sz="1400" dirty="0" err="1"/>
              <a:t>arteriose</a:t>
            </a:r>
            <a:r>
              <a:rPr lang="nb-NO" sz="1400" dirty="0"/>
              <a:t> (radiale e femorale)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toracentesi</a:t>
            </a:r>
            <a:r>
              <a:rPr lang="nb-NO" sz="1400" dirty="0"/>
              <a:t> </a:t>
            </a:r>
            <a:r>
              <a:rPr lang="nb-NO" sz="1400" dirty="0" err="1"/>
              <a:t>dirette</a:t>
            </a:r>
            <a:r>
              <a:rPr lang="nb-NO" sz="1400" dirty="0"/>
              <a:t> ed </a:t>
            </a:r>
            <a:r>
              <a:rPr lang="nb-NO" sz="1400" dirty="0" err="1"/>
              <a:t>ecoguidate</a:t>
            </a:r>
            <a:r>
              <a:rPr lang="nb-NO" sz="1400" dirty="0"/>
              <a:t>, con </a:t>
            </a:r>
            <a:r>
              <a:rPr lang="nb-NO" sz="1400" dirty="0" err="1"/>
              <a:t>posizionamento</a:t>
            </a:r>
            <a:r>
              <a:rPr lang="nb-NO" sz="1400" dirty="0"/>
              <a:t> di </a:t>
            </a:r>
            <a:r>
              <a:rPr lang="nb-NO" sz="1400" dirty="0" err="1"/>
              <a:t>aghi</a:t>
            </a:r>
            <a:r>
              <a:rPr lang="nb-NO" sz="1400" dirty="0"/>
              <a:t> e </a:t>
            </a:r>
            <a:r>
              <a:rPr lang="nb-NO" sz="1400" dirty="0" err="1"/>
              <a:t>tubi</a:t>
            </a:r>
            <a:r>
              <a:rPr lang="nb-NO" sz="1400" dirty="0"/>
              <a:t> </a:t>
            </a:r>
            <a:r>
              <a:rPr lang="nb-NO" sz="1400" dirty="0" err="1"/>
              <a:t>toracostomici</a:t>
            </a:r>
            <a:endParaRPr lang="nb-NO" sz="1400" dirty="0"/>
          </a:p>
          <a:p>
            <a:r>
              <a:rPr lang="it-IT" sz="1400" dirty="0"/>
              <a:t>Avere posizionato sondini </a:t>
            </a:r>
            <a:r>
              <a:rPr lang="it-IT" sz="1400" dirty="0" err="1"/>
              <a:t>nasograstrici</a:t>
            </a:r>
            <a:r>
              <a:rPr lang="it-IT" sz="1400" dirty="0"/>
              <a:t>, compreso il posizionamento nel paziente in coma</a:t>
            </a:r>
            <a:endParaRPr lang="is-IS" sz="1400" dirty="0"/>
          </a:p>
          <a:p>
            <a:r>
              <a:rPr lang="it-IT" sz="1400" dirty="0"/>
              <a:t>Avere interpretato almeno 50 radiografie del torace, 20 radiogrammi diretti dell’addome, 50 radiogrammi ossei, 20 TC (cranio, cervicale, toracica, addominale) e 10 RMN del cranio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praticatto</a:t>
            </a:r>
            <a:r>
              <a:rPr lang="nb-NO" sz="1400" dirty="0"/>
              <a:t> ed </a:t>
            </a:r>
            <a:r>
              <a:rPr lang="nb-NO" sz="1400" dirty="0" err="1"/>
              <a:t>interpretato</a:t>
            </a:r>
            <a:r>
              <a:rPr lang="nb-NO" sz="1400" dirty="0"/>
              <a:t> </a:t>
            </a:r>
            <a:r>
              <a:rPr lang="nb-NO" sz="1400" dirty="0" err="1"/>
              <a:t>esami</a:t>
            </a:r>
            <a:r>
              <a:rPr lang="nb-NO" sz="1400" dirty="0"/>
              <a:t> </a:t>
            </a:r>
            <a:r>
              <a:rPr lang="nb-NO" sz="1400" dirty="0" err="1"/>
              <a:t>ecografici</a:t>
            </a:r>
            <a:r>
              <a:rPr lang="nb-NO" sz="1400" dirty="0"/>
              <a:t> per le </a:t>
            </a:r>
            <a:r>
              <a:rPr lang="nb-NO" sz="1400" dirty="0" err="1"/>
              <a:t>emergenze</a:t>
            </a:r>
            <a:r>
              <a:rPr lang="nb-NO" sz="1400" dirty="0"/>
              <a:t> </a:t>
            </a:r>
            <a:r>
              <a:rPr lang="nb-NO" sz="1400" dirty="0" err="1"/>
              <a:t>cardiache</a:t>
            </a:r>
            <a:r>
              <a:rPr lang="nb-NO" sz="1400" dirty="0"/>
              <a:t>, </a:t>
            </a:r>
            <a:r>
              <a:rPr lang="nb-NO" sz="1400" dirty="0" err="1"/>
              <a:t>toraciche</a:t>
            </a:r>
            <a:r>
              <a:rPr lang="nb-NO" sz="1400" dirty="0"/>
              <a:t> ed </a:t>
            </a:r>
            <a:r>
              <a:rPr lang="nb-NO" sz="1400" dirty="0" err="1"/>
              <a:t>addominali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ed </a:t>
            </a:r>
            <a:r>
              <a:rPr lang="nb-NO" sz="1400" dirty="0" err="1"/>
              <a:t>interpretato</a:t>
            </a:r>
            <a:r>
              <a:rPr lang="nb-NO" sz="1400" dirty="0"/>
              <a:t> </a:t>
            </a:r>
            <a:r>
              <a:rPr lang="nb-NO" sz="1400" dirty="0" err="1"/>
              <a:t>eco</a:t>
            </a:r>
            <a:r>
              <a:rPr lang="nb-NO" sz="1400" dirty="0"/>
              <a:t>-Doppler </a:t>
            </a:r>
            <a:r>
              <a:rPr lang="nb-NO" sz="1400" dirty="0" err="1"/>
              <a:t>venosi</a:t>
            </a:r>
            <a:r>
              <a:rPr lang="nb-NO" sz="1400" dirty="0"/>
              <a:t> ed </a:t>
            </a:r>
            <a:r>
              <a:rPr lang="nb-NO" sz="1400" dirty="0" err="1"/>
              <a:t>arteriosi</a:t>
            </a:r>
            <a:endParaRPr lang="is-IS" sz="1400" dirty="0"/>
          </a:p>
          <a:p>
            <a:r>
              <a:rPr lang="it-IT" sz="1400" dirty="0"/>
              <a:t>Avere eseguito ed interpretato ECG</a:t>
            </a:r>
          </a:p>
          <a:p>
            <a:r>
              <a:rPr lang="it-IT" sz="1400" dirty="0"/>
              <a:t>Avere eseguito cardioversioni</a:t>
            </a:r>
          </a:p>
          <a:p>
            <a:r>
              <a:rPr lang="it-IT" sz="1400" dirty="0"/>
              <a:t>Avere eseguito defibrillazioni elettriche</a:t>
            </a:r>
          </a:p>
          <a:p>
            <a:r>
              <a:rPr lang="it-IT" sz="1400" dirty="0"/>
              <a:t>Avere praticato massaggi cardiaci esterni con applicazione delle manovre di rianimazione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69" y="1052736"/>
            <a:ext cx="8424862" cy="4320381"/>
          </a:xfrm>
        </p:spPr>
        <p:txBody>
          <a:bodyPr/>
          <a:lstStyle/>
          <a:p>
            <a:r>
              <a:rPr lang="it-IT" sz="1400" dirty="0"/>
              <a:t>Avere posizionato </a:t>
            </a:r>
            <a:r>
              <a:rPr lang="it-IT" sz="1400" dirty="0" err="1"/>
              <a:t>pace-makers</a:t>
            </a:r>
            <a:r>
              <a:rPr lang="it-IT" sz="1400" dirty="0"/>
              <a:t> esterni e saper posizionare </a:t>
            </a:r>
            <a:r>
              <a:rPr lang="it-IT" sz="1400" dirty="0" err="1"/>
              <a:t>pace-makers</a:t>
            </a:r>
            <a:r>
              <a:rPr lang="it-IT" sz="1400" dirty="0"/>
              <a:t> trans venosi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sedazioni-analgesie</a:t>
            </a:r>
            <a:r>
              <a:rPr lang="nb-NO" sz="1400" dirty="0"/>
              <a:t> per </a:t>
            </a:r>
            <a:r>
              <a:rPr lang="nb-NO" sz="1400" dirty="0" err="1"/>
              <a:t>procedure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anestesie</a:t>
            </a:r>
            <a:r>
              <a:rPr lang="nb-NO" sz="1400" dirty="0"/>
              <a:t> </a:t>
            </a:r>
            <a:r>
              <a:rPr lang="nb-NO" sz="1400" dirty="0" err="1"/>
              <a:t>locali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disinfettato</a:t>
            </a:r>
            <a:r>
              <a:rPr lang="nb-NO" sz="1400" dirty="0"/>
              <a:t> e </a:t>
            </a:r>
            <a:r>
              <a:rPr lang="nb-NO" sz="1400" dirty="0" err="1"/>
              <a:t>suturato</a:t>
            </a:r>
            <a:r>
              <a:rPr lang="nb-NO" sz="1400" dirty="0"/>
              <a:t> </a:t>
            </a:r>
            <a:r>
              <a:rPr lang="nb-NO" sz="1400" dirty="0" err="1"/>
              <a:t>ferite</a:t>
            </a:r>
            <a:r>
              <a:rPr lang="nb-NO" sz="1400" dirty="0"/>
              <a:t> </a:t>
            </a:r>
            <a:r>
              <a:rPr lang="nb-NO" sz="1400" dirty="0" err="1"/>
              <a:t>superficiali</a:t>
            </a:r>
            <a:r>
              <a:rPr lang="nb-NO" sz="1400" dirty="0"/>
              <a:t> 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immobilizzazioni</a:t>
            </a:r>
            <a:r>
              <a:rPr lang="nb-NO" sz="1400" dirty="0"/>
              <a:t> per la </a:t>
            </a:r>
            <a:r>
              <a:rPr lang="nb-NO" sz="1400" dirty="0" err="1"/>
              <a:t>profilassi</a:t>
            </a:r>
            <a:r>
              <a:rPr lang="nb-NO" sz="1400" dirty="0"/>
              <a:t> </a:t>
            </a:r>
            <a:r>
              <a:rPr lang="nb-NO" sz="1400" dirty="0" err="1"/>
              <a:t>delle</a:t>
            </a:r>
            <a:r>
              <a:rPr lang="nb-NO" sz="1400" dirty="0"/>
              <a:t> </a:t>
            </a:r>
            <a:r>
              <a:rPr lang="nb-NO" sz="1400" dirty="0" err="1"/>
              <a:t>lesioni</a:t>
            </a:r>
            <a:r>
              <a:rPr lang="nb-NO" sz="1400" dirty="0"/>
              <a:t> </a:t>
            </a:r>
            <a:r>
              <a:rPr lang="nb-NO" sz="1400" dirty="0" err="1"/>
              <a:t>midollari</a:t>
            </a:r>
            <a:r>
              <a:rPr lang="nb-NO" sz="1400" dirty="0"/>
              <a:t> e </a:t>
            </a:r>
            <a:r>
              <a:rPr lang="nb-NO" sz="1400" dirty="0" err="1"/>
              <a:t>nelle</a:t>
            </a:r>
            <a:r>
              <a:rPr lang="nb-NO" sz="1400" dirty="0"/>
              <a:t> </a:t>
            </a:r>
            <a:r>
              <a:rPr lang="nb-NO" sz="1400" dirty="0" err="1"/>
              <a:t>fratture</a:t>
            </a:r>
            <a:r>
              <a:rPr lang="nb-NO" sz="1400" dirty="0"/>
              <a:t> del </a:t>
            </a:r>
            <a:r>
              <a:rPr lang="nb-NO" sz="1400" dirty="0" err="1"/>
              <a:t>bacino</a:t>
            </a:r>
            <a:endParaRPr lang="is-IS" sz="1400" dirty="0"/>
          </a:p>
          <a:p>
            <a:r>
              <a:rPr lang="it-IT" sz="1400" dirty="0"/>
              <a:t>Aver partecipato attivamente alla gestione di ictus in fase acuta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cateterismi</a:t>
            </a:r>
            <a:r>
              <a:rPr lang="nb-NO" sz="1400" dirty="0"/>
              <a:t> </a:t>
            </a:r>
            <a:r>
              <a:rPr lang="nb-NO" sz="1400" dirty="0" err="1"/>
              <a:t>vescicali</a:t>
            </a:r>
            <a:r>
              <a:rPr lang="nb-NO" sz="1400" dirty="0"/>
              <a:t> (</a:t>
            </a:r>
            <a:r>
              <a:rPr lang="nb-NO" sz="1400" dirty="0" err="1"/>
              <a:t>catetere</a:t>
            </a:r>
            <a:r>
              <a:rPr lang="nb-NO" sz="1400" dirty="0"/>
              <a:t> di </a:t>
            </a:r>
            <a:r>
              <a:rPr lang="nb-NO" sz="1400" dirty="0" err="1"/>
              <a:t>Foley</a:t>
            </a:r>
            <a:r>
              <a:rPr lang="nb-NO" sz="1400" dirty="0"/>
              <a:t>, </a:t>
            </a:r>
            <a:r>
              <a:rPr lang="nb-NO" sz="1400" dirty="0" err="1"/>
              <a:t>sovrapubici</a:t>
            </a:r>
            <a:r>
              <a:rPr lang="nb-NO" sz="1400" dirty="0"/>
              <a:t>)</a:t>
            </a:r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praticato</a:t>
            </a:r>
            <a:r>
              <a:rPr lang="nb-NO" sz="1400" dirty="0"/>
              <a:t> </a:t>
            </a:r>
            <a:r>
              <a:rPr lang="nb-NO" sz="1400" dirty="0" err="1"/>
              <a:t>tamponamenti</a:t>
            </a:r>
            <a:r>
              <a:rPr lang="nb-NO" sz="1400" dirty="0"/>
              <a:t> </a:t>
            </a:r>
            <a:r>
              <a:rPr lang="nb-NO" sz="1400" dirty="0" err="1"/>
              <a:t>anteriori</a:t>
            </a:r>
            <a:r>
              <a:rPr lang="nb-NO" sz="1400" dirty="0"/>
              <a:t> e </a:t>
            </a:r>
            <a:r>
              <a:rPr lang="nb-NO" sz="1400" dirty="0" err="1"/>
              <a:t>posteriori</a:t>
            </a:r>
            <a:r>
              <a:rPr lang="nb-NO" sz="1400" dirty="0"/>
              <a:t> per il </a:t>
            </a:r>
            <a:r>
              <a:rPr lang="nb-NO" sz="1400" dirty="0" err="1"/>
              <a:t>controllo</a:t>
            </a:r>
            <a:r>
              <a:rPr lang="nb-NO" sz="1400" dirty="0"/>
              <a:t> </a:t>
            </a:r>
            <a:r>
              <a:rPr lang="nb-NO" sz="1400" dirty="0" err="1"/>
              <a:t>dell’epistassi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partecipato</a:t>
            </a:r>
            <a:r>
              <a:rPr lang="nb-NO" sz="1400" dirty="0"/>
              <a:t> </a:t>
            </a:r>
            <a:r>
              <a:rPr lang="nb-NO" sz="1400" dirty="0" err="1"/>
              <a:t>attivamente</a:t>
            </a:r>
            <a:r>
              <a:rPr lang="nb-NO" sz="1400" dirty="0"/>
              <a:t> a parti</a:t>
            </a:r>
            <a:endParaRPr lang="fi-FI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praticare</a:t>
            </a:r>
            <a:r>
              <a:rPr lang="nb-NO" sz="1400" dirty="0"/>
              <a:t> </a:t>
            </a:r>
            <a:r>
              <a:rPr lang="nb-NO" sz="1400" dirty="0" err="1"/>
              <a:t>l’accesso</a:t>
            </a:r>
            <a:r>
              <a:rPr lang="nb-NO" sz="1400" dirty="0"/>
              <a:t> </a:t>
            </a:r>
            <a:r>
              <a:rPr lang="nb-NO" sz="1400" dirty="0" err="1"/>
              <a:t>chirurgico</a:t>
            </a:r>
            <a:r>
              <a:rPr lang="nb-NO" sz="1400" dirty="0"/>
              <a:t> </a:t>
            </a:r>
            <a:r>
              <a:rPr lang="nb-NO" sz="1400" dirty="0" err="1"/>
              <a:t>d’emergenza</a:t>
            </a:r>
            <a:r>
              <a:rPr lang="nb-NO" sz="1400" dirty="0"/>
              <a:t> alle vie </a:t>
            </a:r>
            <a:r>
              <a:rPr lang="nb-NO" sz="1400" dirty="0" err="1"/>
              <a:t>aeree</a:t>
            </a:r>
            <a:r>
              <a:rPr lang="nb-NO" sz="1400" dirty="0"/>
              <a:t>: </a:t>
            </a:r>
            <a:r>
              <a:rPr lang="nb-NO" sz="1400" dirty="0" err="1"/>
              <a:t>cricotiroidotomia</a:t>
            </a:r>
            <a:endParaRPr lang="nb-NO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eseguire</a:t>
            </a:r>
            <a:r>
              <a:rPr lang="nb-NO" sz="1400" dirty="0"/>
              <a:t> la </a:t>
            </a:r>
            <a:r>
              <a:rPr lang="nb-NO" sz="1400" dirty="0" err="1"/>
              <a:t>ventilazione</a:t>
            </a:r>
            <a:r>
              <a:rPr lang="nb-NO" sz="1400" dirty="0"/>
              <a:t> </a:t>
            </a:r>
            <a:r>
              <a:rPr lang="nb-NO" sz="1400" dirty="0" err="1"/>
              <a:t>invasiva</a:t>
            </a:r>
            <a:r>
              <a:rPr lang="nb-NO" sz="1400" dirty="0"/>
              <a:t> e non-</a:t>
            </a:r>
            <a:r>
              <a:rPr lang="nb-NO" sz="1400" dirty="0" err="1"/>
              <a:t>invasiva</a:t>
            </a:r>
            <a:r>
              <a:rPr lang="nb-NO" sz="1400" dirty="0"/>
              <a:t> </a:t>
            </a:r>
            <a:r>
              <a:rPr lang="nb-NO" sz="1400" dirty="0" err="1"/>
              <a:t>meccanica</a:t>
            </a:r>
            <a:r>
              <a:rPr lang="nb-NO" sz="1400" dirty="0"/>
              <a:t> </a:t>
            </a:r>
            <a:r>
              <a:rPr lang="nb-NO" sz="1400" dirty="0" err="1"/>
              <a:t>manuale</a:t>
            </a:r>
            <a:r>
              <a:rPr lang="nb-NO" sz="1400" dirty="0"/>
              <a:t> e con </a:t>
            </a:r>
            <a:r>
              <a:rPr lang="nb-NO" sz="1400" dirty="0" err="1"/>
              <a:t>ventilatori</a:t>
            </a:r>
            <a:r>
              <a:rPr lang="nb-NO" sz="1400" dirty="0"/>
              <a:t> </a:t>
            </a:r>
            <a:r>
              <a:rPr lang="nb-NO" sz="1400" dirty="0" err="1"/>
              <a:t>pressometrici</a:t>
            </a:r>
            <a:r>
              <a:rPr lang="nb-NO" sz="1400" dirty="0"/>
              <a:t> e </a:t>
            </a:r>
            <a:r>
              <a:rPr lang="nb-NO" sz="1400" dirty="0" err="1"/>
              <a:t>volumetrici</a:t>
            </a:r>
            <a:endParaRPr lang="nb-NO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eseguire</a:t>
            </a:r>
            <a:r>
              <a:rPr lang="nb-NO" sz="1400" dirty="0"/>
              <a:t> </a:t>
            </a:r>
            <a:r>
              <a:rPr lang="nb-NO" sz="1400" dirty="0" err="1"/>
              <a:t>pericardiocentesi</a:t>
            </a:r>
            <a:endParaRPr lang="nb-NO" sz="1400" dirty="0"/>
          </a:p>
          <a:p>
            <a:r>
              <a:rPr lang="nb-NO" sz="1400" dirty="0" err="1"/>
              <a:t>Aver</a:t>
            </a:r>
            <a:r>
              <a:rPr lang="nb-NO" sz="1400" dirty="0"/>
              <a:t> </a:t>
            </a:r>
            <a:r>
              <a:rPr lang="nb-NO" sz="1400" dirty="0" err="1"/>
              <a:t>eseguito</a:t>
            </a:r>
            <a:r>
              <a:rPr lang="nb-NO" sz="1400" dirty="0"/>
              <a:t> </a:t>
            </a:r>
            <a:r>
              <a:rPr lang="nb-NO" sz="1400" dirty="0" err="1"/>
              <a:t>disostruzioni</a:t>
            </a:r>
            <a:r>
              <a:rPr lang="nb-NO" sz="1400" dirty="0"/>
              <a:t> </a:t>
            </a:r>
            <a:r>
              <a:rPr lang="nb-NO" sz="1400" dirty="0" err="1"/>
              <a:t>delle</a:t>
            </a:r>
            <a:r>
              <a:rPr lang="nb-NO" sz="1400" dirty="0"/>
              <a:t> vie </a:t>
            </a:r>
            <a:r>
              <a:rPr lang="nb-NO" sz="1400" dirty="0" err="1"/>
              <a:t>aeree</a:t>
            </a:r>
            <a:endParaRPr lang="nb-NO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realizzare</a:t>
            </a:r>
            <a:r>
              <a:rPr lang="nb-NO" sz="1400" dirty="0"/>
              <a:t> </a:t>
            </a:r>
            <a:r>
              <a:rPr lang="nb-NO" sz="1400" dirty="0" err="1"/>
              <a:t>fasciature</a:t>
            </a:r>
            <a:r>
              <a:rPr lang="nb-NO" sz="1400" dirty="0"/>
              <a:t>, splints e </a:t>
            </a:r>
            <a:r>
              <a:rPr lang="nb-NO" sz="1400" dirty="0" err="1"/>
              <a:t>gessi</a:t>
            </a:r>
            <a:r>
              <a:rPr lang="nb-NO" sz="1400" dirty="0"/>
              <a:t> per </a:t>
            </a:r>
            <a:r>
              <a:rPr lang="nb-NO" sz="1400" dirty="0" err="1"/>
              <a:t>immobilizzazione</a:t>
            </a:r>
            <a:r>
              <a:rPr lang="nb-NO" sz="1400" dirty="0"/>
              <a:t> di </a:t>
            </a:r>
            <a:r>
              <a:rPr lang="nb-NO" sz="1400" dirty="0" err="1"/>
              <a:t>fratture</a:t>
            </a:r>
            <a:r>
              <a:rPr lang="nb-NO" sz="1400" dirty="0"/>
              <a:t> </a:t>
            </a:r>
            <a:r>
              <a:rPr lang="nb-NO" sz="1400" dirty="0" err="1"/>
              <a:t>ossee</a:t>
            </a:r>
            <a:endParaRPr lang="nb-NO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eseguire</a:t>
            </a:r>
            <a:r>
              <a:rPr lang="nb-NO" sz="1400" dirty="0"/>
              <a:t> la </a:t>
            </a:r>
            <a:r>
              <a:rPr lang="nb-NO" sz="1400" dirty="0" err="1"/>
              <a:t>riduzione</a:t>
            </a:r>
            <a:r>
              <a:rPr lang="nb-NO" sz="1400" dirty="0"/>
              <a:t> di </a:t>
            </a:r>
            <a:r>
              <a:rPr lang="nb-NO" sz="1400" dirty="0" err="1"/>
              <a:t>lussazioni</a:t>
            </a:r>
            <a:endParaRPr lang="nb-NO" sz="1400" dirty="0"/>
          </a:p>
          <a:p>
            <a:r>
              <a:rPr lang="nb-NO" sz="1400" dirty="0" err="1"/>
              <a:t>Sapere</a:t>
            </a:r>
            <a:r>
              <a:rPr lang="nb-NO" sz="1400" dirty="0"/>
              <a:t> </a:t>
            </a:r>
            <a:r>
              <a:rPr lang="nb-NO" sz="1400" dirty="0" err="1"/>
              <a:t>eseguire</a:t>
            </a:r>
            <a:r>
              <a:rPr lang="nb-NO" sz="1400" dirty="0"/>
              <a:t> </a:t>
            </a:r>
            <a:r>
              <a:rPr lang="nb-NO" sz="1400" dirty="0" err="1"/>
              <a:t>punture</a:t>
            </a:r>
            <a:r>
              <a:rPr lang="nb-NO" sz="1400" dirty="0"/>
              <a:t> </a:t>
            </a:r>
            <a:r>
              <a:rPr lang="nb-NO" sz="1400" dirty="0" err="1"/>
              <a:t>lombari</a:t>
            </a:r>
            <a:endParaRPr lang="nb-NO" sz="1400" dirty="0"/>
          </a:p>
          <a:p>
            <a:r>
              <a:rPr lang="nb-NO" sz="1400" dirty="0" err="1"/>
              <a:t>Avere</a:t>
            </a:r>
            <a:r>
              <a:rPr lang="nb-NO" sz="1400" dirty="0"/>
              <a:t> </a:t>
            </a:r>
            <a:r>
              <a:rPr lang="nb-NO" sz="1400" dirty="0" err="1"/>
              <a:t>partecipato</a:t>
            </a:r>
            <a:r>
              <a:rPr lang="nb-NO" sz="1400" dirty="0"/>
              <a:t> </a:t>
            </a:r>
            <a:r>
              <a:rPr lang="nb-NO" sz="1400" dirty="0" err="1"/>
              <a:t>direttamente</a:t>
            </a:r>
            <a:r>
              <a:rPr lang="nb-NO" sz="1400" dirty="0"/>
              <a:t> ai </a:t>
            </a:r>
            <a:r>
              <a:rPr lang="nb-NO" sz="1400" dirty="0" err="1"/>
              <a:t>processi</a:t>
            </a:r>
            <a:r>
              <a:rPr lang="nb-NO" sz="1400" dirty="0"/>
              <a:t> </a:t>
            </a:r>
            <a:r>
              <a:rPr lang="nb-NO" sz="1400" dirty="0" err="1"/>
              <a:t>gestionali</a:t>
            </a:r>
            <a:r>
              <a:rPr lang="nb-NO" sz="1400" dirty="0"/>
              <a:t> e </a:t>
            </a:r>
            <a:r>
              <a:rPr lang="nb-NO" sz="1400" dirty="0" err="1"/>
              <a:t>decisionali</a:t>
            </a:r>
            <a:r>
              <a:rPr lang="nb-NO" sz="1400" dirty="0"/>
              <a:t> </a:t>
            </a:r>
            <a:r>
              <a:rPr lang="nb-NO" sz="1400" dirty="0" err="1"/>
              <a:t>della</a:t>
            </a:r>
            <a:r>
              <a:rPr lang="nb-NO" sz="1400" dirty="0"/>
              <a:t> </a:t>
            </a:r>
            <a:r>
              <a:rPr lang="nb-NO" sz="1400" dirty="0" err="1"/>
              <a:t>centrale</a:t>
            </a:r>
            <a:r>
              <a:rPr lang="nb-NO" sz="1400" dirty="0"/>
              <a:t> </a:t>
            </a:r>
            <a:r>
              <a:rPr lang="nb-NO" sz="1400" dirty="0" err="1"/>
              <a:t>operativa</a:t>
            </a:r>
            <a:r>
              <a:rPr lang="nb-NO" sz="1400" dirty="0"/>
              <a:t> del 118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909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2628BC-6F1D-4F16-90AC-9385A01D7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Sbocchi occupazionali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6D2ED6-765D-4E1A-B2CB-C673060D5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Assunzione pressoché immediata nei Dipartimenti di Emergenza ed Accettazione</a:t>
            </a:r>
          </a:p>
        </p:txBody>
      </p:sp>
    </p:spTree>
    <p:extLst>
      <p:ext uri="{BB962C8B-B14F-4D97-AF65-F5344CB8AC3E}">
        <p14:creationId xmlns:p14="http://schemas.microsoft.com/office/powerpoint/2010/main" val="267873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71C53B-A856-5B75-AE47-4E583D44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Tirocinio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5240C-6677-421F-6D0F-53FA6070D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524" y="1340768"/>
            <a:ext cx="6336952" cy="4320381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dirty="0"/>
              <a:t>Pronto Soccorso, Medicina d’Urgenza, Semintensiva, 118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Medicina Interna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Terapia Intensiva Rianimazione </a:t>
            </a:r>
            <a:r>
              <a:rPr lang="mr-IN" dirty="0"/>
              <a:t>–</a:t>
            </a:r>
            <a:r>
              <a:rPr lang="it-IT" dirty="0"/>
              <a:t> Sale Operatorie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Cardiologia </a:t>
            </a:r>
            <a:r>
              <a:rPr lang="mr-IN" dirty="0"/>
              <a:t>–</a:t>
            </a:r>
            <a:r>
              <a:rPr lang="it-IT" dirty="0"/>
              <a:t> Terapia Intensiva Coronarica</a:t>
            </a:r>
          </a:p>
        </p:txBody>
      </p:sp>
    </p:spTree>
    <p:extLst>
      <p:ext uri="{BB962C8B-B14F-4D97-AF65-F5344CB8AC3E}">
        <p14:creationId xmlns:p14="http://schemas.microsoft.com/office/powerpoint/2010/main" val="1510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Fernando Rizzello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 Scienze Mediche e Chirurgiche - 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/>
              <a:t>Fernando.rizzello@unibo.it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610" y="1772915"/>
            <a:ext cx="3816350" cy="4320381"/>
          </a:xfrm>
        </p:spPr>
        <p:txBody>
          <a:bodyPr/>
          <a:lstStyle/>
          <a:p>
            <a:r>
              <a:rPr lang="it-IT" sz="1600" b="1" u="sng" dirty="0"/>
              <a:t>I anno</a:t>
            </a:r>
          </a:p>
          <a:p>
            <a:r>
              <a:rPr lang="it-IT" sz="1600" dirty="0"/>
              <a:t>Statistica Medica</a:t>
            </a:r>
          </a:p>
          <a:p>
            <a:r>
              <a:rPr lang="it-IT" sz="1600" dirty="0"/>
              <a:t>Psicologia Clinica</a:t>
            </a:r>
          </a:p>
          <a:p>
            <a:r>
              <a:rPr lang="it-IT" sz="1600" dirty="0"/>
              <a:t>Farmacologia</a:t>
            </a:r>
          </a:p>
          <a:p>
            <a:r>
              <a:rPr lang="it-IT" sz="1600" dirty="0"/>
              <a:t>Microbiologia e Microbiologia Clinica</a:t>
            </a:r>
          </a:p>
          <a:p>
            <a:r>
              <a:rPr lang="it-IT" sz="1600" dirty="0"/>
              <a:t>Anatomia Patologica</a:t>
            </a:r>
          </a:p>
          <a:p>
            <a:r>
              <a:rPr lang="it-IT" sz="1600" dirty="0"/>
              <a:t>Medicina Interna</a:t>
            </a:r>
            <a:endParaRPr lang="it-IT" sz="16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</a:p>
          <a:p>
            <a:r>
              <a:rPr lang="it-IT" sz="1600" dirty="0"/>
              <a:t>Malattie dell’Apparto Cardiovascolare</a:t>
            </a:r>
          </a:p>
          <a:p>
            <a:r>
              <a:rPr lang="it-IT" sz="1600" dirty="0"/>
              <a:t>Anestesia</a:t>
            </a:r>
          </a:p>
          <a:p>
            <a:r>
              <a:rPr lang="it-IT" sz="1600" dirty="0"/>
              <a:t>Lingua Inglese</a:t>
            </a:r>
          </a:p>
          <a:p>
            <a:r>
              <a:rPr lang="it-IT" sz="1600" dirty="0"/>
              <a:t>Medicina Interna (ambito emergenza-urgenza)</a:t>
            </a:r>
            <a:endParaRPr lang="it-IT" sz="16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27984" y="177291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r>
              <a:rPr lang="it-IT" sz="1600" dirty="0"/>
              <a:t>Medicina Interna  (ambito emergenza-urgenza)</a:t>
            </a:r>
          </a:p>
          <a:p>
            <a:r>
              <a:rPr lang="it-IT" sz="1600" dirty="0"/>
              <a:t>Chirurgia Generale</a:t>
            </a:r>
          </a:p>
          <a:p>
            <a:r>
              <a:rPr lang="it-IT" sz="1600" dirty="0"/>
              <a:t>Diagnostica per Immagini</a:t>
            </a:r>
          </a:p>
          <a:p>
            <a:r>
              <a:rPr lang="it-IT" sz="1600" dirty="0"/>
              <a:t>Medicina Legale </a:t>
            </a:r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r>
              <a:rPr lang="it-IT" sz="1600" dirty="0"/>
              <a:t>Medicina Interna  (ambito emergenza-urgenza)</a:t>
            </a:r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anno</a:t>
            </a:r>
          </a:p>
          <a:p>
            <a:r>
              <a:rPr lang="it-IT" sz="1600" dirty="0"/>
              <a:t>Ecografia Interventistica in Medicina Interna</a:t>
            </a:r>
          </a:p>
          <a:p>
            <a:r>
              <a:rPr lang="it-IT" sz="1600" dirty="0"/>
              <a:t>Medicina d’Emergenza ad Indirizzo Cardiologico</a:t>
            </a:r>
          </a:p>
          <a:p>
            <a:r>
              <a:rPr lang="it-IT" sz="1600" dirty="0"/>
              <a:t>Medicina d’Emergenza ad Indirizzo Neurologico</a:t>
            </a:r>
          </a:p>
          <a:p>
            <a:r>
              <a:rPr lang="it-IT" sz="1600" dirty="0"/>
              <a:t>Terapia Semintensiva in Medicina d’Urgenza</a:t>
            </a:r>
          </a:p>
          <a:p>
            <a:r>
              <a:rPr lang="it-IT" sz="1600" dirty="0"/>
              <a:t>Medicina Interna (ambito emergenza-urgenza)</a:t>
            </a: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Strutture di sede: </a:t>
            </a:r>
          </a:p>
          <a:p>
            <a:r>
              <a:rPr lang="it-IT" dirty="0"/>
              <a:t>UOC Pronto Soccorso e Medicina d’Urgenza </a:t>
            </a:r>
            <a:r>
              <a:rPr lang="mr-IN" dirty="0"/>
              <a:t>–</a:t>
            </a:r>
            <a:r>
              <a:rPr lang="it-IT" dirty="0"/>
              <a:t> Medicina Interna Borghi</a:t>
            </a:r>
          </a:p>
          <a:p>
            <a:r>
              <a:rPr lang="it-IT" dirty="0"/>
              <a:t>IRCCS AOU S. Orsola-Malpighi </a:t>
            </a:r>
            <a:r>
              <a:rPr lang="mr-IN" dirty="0"/>
              <a:t>–</a:t>
            </a:r>
            <a:r>
              <a:rPr lang="it-IT" dirty="0"/>
              <a:t> Bologna</a:t>
            </a:r>
          </a:p>
          <a:p>
            <a:endParaRPr lang="it-IT" dirty="0"/>
          </a:p>
          <a:p>
            <a:r>
              <a:rPr lang="it-IT" dirty="0"/>
              <a:t>Strutture collegate:</a:t>
            </a:r>
          </a:p>
          <a:p>
            <a:r>
              <a:rPr lang="it-IT" dirty="0"/>
              <a:t>IRCCS AOU S. Orsola-Malpighi</a:t>
            </a:r>
          </a:p>
          <a:p>
            <a:r>
              <a:rPr lang="it-IT" dirty="0"/>
              <a:t>Azienda USL di Bologna</a:t>
            </a:r>
          </a:p>
          <a:p>
            <a:r>
              <a:rPr lang="it-IT" dirty="0"/>
              <a:t>Azienda USL della Romagna</a:t>
            </a:r>
          </a:p>
          <a:p>
            <a:r>
              <a:rPr lang="it-IT" dirty="0"/>
              <a:t>Ospedale Civile Nuovo Imola</a:t>
            </a:r>
          </a:p>
          <a:p>
            <a:endParaRPr lang="it-IT" dirty="0"/>
          </a:p>
          <a:p>
            <a:r>
              <a:rPr lang="it-IT" dirty="0"/>
              <a:t>Strutture complementari:</a:t>
            </a:r>
          </a:p>
          <a:p>
            <a:r>
              <a:rPr lang="it-IT" dirty="0"/>
              <a:t>Medicina Interna Forlì - Ravenna</a:t>
            </a:r>
          </a:p>
          <a:p>
            <a:r>
              <a:rPr lang="it-IT" dirty="0"/>
              <a:t>Unità Coronarica Forlì </a:t>
            </a:r>
            <a:r>
              <a:rPr lang="mr-IN" dirty="0"/>
              <a:t>–</a:t>
            </a:r>
            <a:r>
              <a:rPr lang="it-IT" dirty="0"/>
              <a:t> Ravenna</a:t>
            </a:r>
          </a:p>
          <a:p>
            <a:r>
              <a:rPr lang="it-IT" dirty="0" err="1"/>
              <a:t>Stroke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e Gradi Ustionati </a:t>
            </a:r>
            <a:r>
              <a:rPr lang="mr-IN" dirty="0"/>
              <a:t>–</a:t>
            </a:r>
            <a:r>
              <a:rPr lang="it-IT" dirty="0"/>
              <a:t> Cesena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3-05-28 alle 22.50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31191" r="21759" b="12135"/>
          <a:stretch/>
        </p:blipFill>
        <p:spPr>
          <a:xfrm>
            <a:off x="251520" y="2132856"/>
            <a:ext cx="3528392" cy="2169887"/>
          </a:xfrm>
          <a:prstGeom prst="ellipse">
            <a:avLst/>
          </a:prstGeom>
        </p:spPr>
      </p:pic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di sede:</a:t>
            </a:r>
          </a:p>
          <a:p>
            <a:endParaRPr lang="it-IT" dirty="0"/>
          </a:p>
        </p:txBody>
      </p:sp>
      <p:pic>
        <p:nvPicPr>
          <p:cNvPr id="7" name="Immagine 6" descr="santorsola-bologna-nasce-lirccs-salto-di-qualita-nella-ricer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67166"/>
            <a:ext cx="3059832" cy="170990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3568" y="4797152"/>
            <a:ext cx="302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Medicina Interna</a:t>
            </a:r>
          </a:p>
          <a:p>
            <a:r>
              <a:rPr lang="it-IT" dirty="0"/>
              <a:t>Direttore: Prof. Claudio Borghi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34135" y="4797152"/>
            <a:ext cx="428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Medicina d’Urgenza</a:t>
            </a:r>
          </a:p>
          <a:p>
            <a:r>
              <a:rPr lang="it-IT" dirty="0"/>
              <a:t>Direttore: Dott. Fabrizio Giostra</a:t>
            </a:r>
          </a:p>
        </p:txBody>
      </p:sp>
    </p:spTree>
    <p:extLst>
      <p:ext uri="{BB962C8B-B14F-4D97-AF65-F5344CB8AC3E}">
        <p14:creationId xmlns:p14="http://schemas.microsoft.com/office/powerpoint/2010/main" val="171874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3-05-28 alle 22.50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31191" r="21759" b="12135"/>
          <a:stretch/>
        </p:blipFill>
        <p:spPr>
          <a:xfrm>
            <a:off x="251520" y="2132856"/>
            <a:ext cx="3528392" cy="2169887"/>
          </a:xfrm>
          <a:prstGeom prst="ellipse">
            <a:avLst/>
          </a:prstGeom>
        </p:spPr>
      </p:pic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1164" y="4797152"/>
            <a:ext cx="395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Dipartimento </a:t>
            </a:r>
            <a:r>
              <a:rPr lang="it-IT" dirty="0" err="1"/>
              <a:t>InterAziendale</a:t>
            </a:r>
            <a:r>
              <a:rPr lang="it-IT" dirty="0"/>
              <a:t> Emergenza</a:t>
            </a:r>
          </a:p>
          <a:p>
            <a:r>
              <a:rPr lang="it-IT" dirty="0"/>
              <a:t>Direttore: Prof. Giovanni </a:t>
            </a:r>
            <a:r>
              <a:rPr lang="it-IT" dirty="0" err="1"/>
              <a:t>Gordini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34135" y="4797152"/>
            <a:ext cx="428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Medicina d’Urgenza</a:t>
            </a:r>
          </a:p>
          <a:p>
            <a:r>
              <a:rPr lang="it-IT" dirty="0"/>
              <a:t>Direttore: Dott. Alessio Bertini</a:t>
            </a:r>
          </a:p>
        </p:txBody>
      </p:sp>
      <p:pic>
        <p:nvPicPr>
          <p:cNvPr id="2" name="Immagine 1" descr="2daacd8a-5825-4ea3-99ea-dd171f6afc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7144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1164" y="4797152"/>
            <a:ext cx="3950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Dipartimento </a:t>
            </a:r>
            <a:r>
              <a:rPr lang="it-IT" dirty="0" err="1"/>
              <a:t>InterAziendale</a:t>
            </a:r>
            <a:r>
              <a:rPr lang="it-IT" dirty="0"/>
              <a:t> Emergenza</a:t>
            </a:r>
          </a:p>
          <a:p>
            <a:r>
              <a:rPr lang="it-IT" dirty="0"/>
              <a:t>Direttore: Dott. Alessio Bertini</a:t>
            </a:r>
          </a:p>
        </p:txBody>
      </p:sp>
      <p:pic>
        <p:nvPicPr>
          <p:cNvPr id="11" name="Immagine 10" descr="Schermata 2023-05-28 alle 22.50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31191" r="21759" b="12135"/>
          <a:stretch/>
        </p:blipFill>
        <p:spPr>
          <a:xfrm>
            <a:off x="251520" y="2132856"/>
            <a:ext cx="3528392" cy="2169887"/>
          </a:xfrm>
          <a:prstGeom prst="ellipse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55976" y="4797152"/>
            <a:ext cx="467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ed Emergenza Territoriale</a:t>
            </a:r>
          </a:p>
          <a:p>
            <a:r>
              <a:rPr lang="it-IT" dirty="0"/>
              <a:t>Area </a:t>
            </a:r>
            <a:r>
              <a:rPr lang="it-IT" dirty="0" err="1"/>
              <a:t>Spoke</a:t>
            </a:r>
            <a:endParaRPr lang="it-IT" dirty="0"/>
          </a:p>
          <a:p>
            <a:r>
              <a:rPr lang="it-IT" dirty="0"/>
              <a:t>Direttore: Dott.ssa Grazie Pecorelli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4572000" y="980728"/>
            <a:ext cx="4309845" cy="3760559"/>
            <a:chOff x="4572000" y="980728"/>
            <a:chExt cx="4309845" cy="3760559"/>
          </a:xfrm>
        </p:grpSpPr>
        <p:pic>
          <p:nvPicPr>
            <p:cNvPr id="3" name="Immagine 2" descr="larg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" t="2209" b="1465"/>
            <a:stretch/>
          </p:blipFill>
          <p:spPr>
            <a:xfrm>
              <a:off x="4572000" y="980728"/>
              <a:ext cx="4309845" cy="3760559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7596336" y="3789040"/>
              <a:ext cx="100811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596336" y="2852936"/>
              <a:ext cx="792088" cy="2880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787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55976" y="4797152"/>
            <a:ext cx="457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Emergenza d’Urgenza</a:t>
            </a:r>
          </a:p>
          <a:p>
            <a:r>
              <a:rPr lang="it-IT" dirty="0"/>
              <a:t>Direttore: Dott. Rodolfo Ferrari</a:t>
            </a:r>
          </a:p>
        </p:txBody>
      </p:sp>
      <p:pic>
        <p:nvPicPr>
          <p:cNvPr id="2" name="Immagine 1" descr="Schermata 2023-05-28 alle 23.34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6" t="32060" r="33355" b="27168"/>
          <a:stretch/>
        </p:blipFill>
        <p:spPr>
          <a:xfrm>
            <a:off x="179512" y="2204864"/>
            <a:ext cx="3355811" cy="2330176"/>
          </a:xfrm>
          <a:prstGeom prst="ellipse">
            <a:avLst/>
          </a:prstGeom>
        </p:spPr>
      </p:pic>
      <p:pic>
        <p:nvPicPr>
          <p:cNvPr id="4" name="Immagine 3" descr="data121864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09891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5229200"/>
            <a:ext cx="457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Emergenza d’Urgenza</a:t>
            </a:r>
          </a:p>
          <a:p>
            <a:r>
              <a:rPr lang="it-IT" dirty="0"/>
              <a:t>Direttore: Dott.  Gabriele Farina</a:t>
            </a:r>
          </a:p>
        </p:txBody>
      </p:sp>
      <p:pic>
        <p:nvPicPr>
          <p:cNvPr id="3" name="Immagine 2" descr="Schermata 2023-05-28 alle 23.40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4925" r="28641" b="10858"/>
          <a:stretch/>
        </p:blipFill>
        <p:spPr>
          <a:xfrm>
            <a:off x="251520" y="1844825"/>
            <a:ext cx="4351803" cy="338437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67544" y="3068960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1500042621_ospedale-nuovo-ingrasso-05_ridimensio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6278"/>
            <a:ext cx="4568140" cy="28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503957"/>
          </a:xfrm>
        </p:spPr>
        <p:txBody>
          <a:bodyPr/>
          <a:lstStyle/>
          <a:p>
            <a:r>
              <a:rPr lang="it-IT" dirty="0"/>
              <a:t>Strutture collegate: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5229200"/>
            <a:ext cx="4456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UOC Pronto Soccorso e Emergenza d’Urgenza</a:t>
            </a:r>
          </a:p>
          <a:p>
            <a:r>
              <a:rPr lang="it-IT" dirty="0"/>
              <a:t>Direttore: Dott. Andrea Fabbri</a:t>
            </a:r>
          </a:p>
          <a:p>
            <a:endParaRPr lang="it-IT" dirty="0"/>
          </a:p>
          <a:p>
            <a:r>
              <a:rPr lang="it-IT" dirty="0"/>
              <a:t>UOC Medicina Interna</a:t>
            </a:r>
          </a:p>
          <a:p>
            <a:r>
              <a:rPr lang="it-IT" dirty="0"/>
              <a:t>Direttore: Prof. Paolo Muratori</a:t>
            </a:r>
          </a:p>
        </p:txBody>
      </p:sp>
      <p:pic>
        <p:nvPicPr>
          <p:cNvPr id="3" name="Immagine 2" descr="Schermata 2023-05-28 alle 23.40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4925" r="28641" b="10858"/>
          <a:stretch/>
        </p:blipFill>
        <p:spPr>
          <a:xfrm>
            <a:off x="251520" y="1844825"/>
            <a:ext cx="4351803" cy="338437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1331640" y="3645024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ospedale_morgagni-pierantoni_for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7" y="1844824"/>
            <a:ext cx="489524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5941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802</Words>
  <Application>Microsoft Office PowerPoint</Application>
  <PresentationFormat>Presentazione su schermo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77</cp:revision>
  <dcterms:created xsi:type="dcterms:W3CDTF">2017-11-13T10:11:35Z</dcterms:created>
  <dcterms:modified xsi:type="dcterms:W3CDTF">2025-05-07T10:19:36Z</dcterms:modified>
</cp:coreProperties>
</file>